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08" r:id="rId4"/>
    <p:sldId id="302" r:id="rId5"/>
    <p:sldId id="303" r:id="rId6"/>
    <p:sldId id="304" r:id="rId7"/>
    <p:sldId id="305" r:id="rId8"/>
    <p:sldId id="306" r:id="rId9"/>
    <p:sldId id="312" r:id="rId10"/>
    <p:sldId id="289" r:id="rId11"/>
    <p:sldId id="311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9" r:id="rId20"/>
    <p:sldId id="314" r:id="rId21"/>
    <p:sldId id="315" r:id="rId22"/>
    <p:sldId id="300" r:id="rId23"/>
    <p:sldId id="309" r:id="rId24"/>
    <p:sldId id="313" r:id="rId25"/>
    <p:sldId id="316" r:id="rId26"/>
    <p:sldId id="317" r:id="rId27"/>
    <p:sldId id="318" r:id="rId28"/>
    <p:sldId id="320" r:id="rId29"/>
    <p:sldId id="319" r:id="rId30"/>
    <p:sldId id="321" r:id="rId31"/>
    <p:sldId id="322" r:id="rId32"/>
    <p:sldId id="323" r:id="rId33"/>
    <p:sldId id="325" r:id="rId34"/>
    <p:sldId id="324" r:id="rId35"/>
    <p:sldId id="326" r:id="rId36"/>
    <p:sldId id="327" r:id="rId37"/>
    <p:sldId id="328" r:id="rId38"/>
    <p:sldId id="329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FFCC"/>
    <a:srgbClr val="0000FF"/>
    <a:srgbClr val="705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2A38-E11F-457C-8419-542F5D13A19E}" type="datetimeFigureOut">
              <a:rPr lang="fr-FR" smtClean="0"/>
              <a:t>14/02/2015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1878-62CC-4198-9247-14A8497991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40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2A38-E11F-457C-8419-542F5D13A19E}" type="datetimeFigureOut">
              <a:rPr lang="fr-FR" smtClean="0"/>
              <a:t>14/02/2015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1878-62CC-4198-9247-14A8497991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84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2A38-E11F-457C-8419-542F5D13A19E}" type="datetimeFigureOut">
              <a:rPr lang="fr-FR" smtClean="0"/>
              <a:t>14/02/2015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1878-62CC-4198-9247-14A8497991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98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2A38-E11F-457C-8419-542F5D13A19E}" type="datetimeFigureOut">
              <a:rPr lang="fr-FR" smtClean="0"/>
              <a:t>14/02/2015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1878-62CC-4198-9247-14A8497991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72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2A38-E11F-457C-8419-542F5D13A19E}" type="datetimeFigureOut">
              <a:rPr lang="fr-FR" smtClean="0"/>
              <a:t>14/02/2015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1878-62CC-4198-9247-14A8497991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47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2A38-E11F-457C-8419-542F5D13A19E}" type="datetimeFigureOut">
              <a:rPr lang="fr-FR" smtClean="0"/>
              <a:t>14/02/2015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1878-62CC-4198-9247-14A8497991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38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2A38-E11F-457C-8419-542F5D13A19E}" type="datetimeFigureOut">
              <a:rPr lang="fr-FR" smtClean="0"/>
              <a:t>14/02/2015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1878-62CC-4198-9247-14A8497991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96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2A38-E11F-457C-8419-542F5D13A19E}" type="datetimeFigureOut">
              <a:rPr lang="fr-FR" smtClean="0"/>
              <a:t>14/02/2015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1878-62CC-4198-9247-14A8497991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71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2A38-E11F-457C-8419-542F5D13A19E}" type="datetimeFigureOut">
              <a:rPr lang="fr-FR" smtClean="0"/>
              <a:t>14/02/2015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1878-62CC-4198-9247-14A8497991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92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2A38-E11F-457C-8419-542F5D13A19E}" type="datetimeFigureOut">
              <a:rPr lang="fr-FR" smtClean="0"/>
              <a:t>14/02/2015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1878-62CC-4198-9247-14A8497991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3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2A38-E11F-457C-8419-542F5D13A19E}" type="datetimeFigureOut">
              <a:rPr lang="fr-FR" smtClean="0"/>
              <a:t>14/02/2015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1878-62CC-4198-9247-14A8497991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36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2">
                <a:lumMod val="75000"/>
              </a:schemeClr>
            </a:gs>
            <a:gs pos="12000">
              <a:srgbClr val="050946"/>
            </a:gs>
            <a:gs pos="47000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32A38-E11F-457C-8419-542F5D13A19E}" type="datetimeFigureOut">
              <a:rPr lang="fr-FR" smtClean="0"/>
              <a:t>14/02/2015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81878-62CC-4198-9247-14A8497991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05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r>
              <a:rPr lang="en-GB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GB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8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5286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b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2060848"/>
            <a:ext cx="447675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155679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Axis of Evil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983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5286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b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47" y="2060848"/>
            <a:ext cx="5983305" cy="42182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1412776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King is in the Middle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1667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147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b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484784"/>
            <a:ext cx="849694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GB" sz="3200" b="1" u="sng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now and what </a:t>
            </a:r>
            <a:r>
              <a:rPr lang="en-GB" sz="3200" b="1" u="sng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take place later</a:t>
            </a:r>
            <a:endParaRPr lang="en-GB" sz="3200" b="1" u="sng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241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147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b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48478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GB" sz="3200" b="1" u="sng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now and what </a:t>
            </a:r>
            <a:r>
              <a:rPr lang="en-GB" sz="3200" b="1" u="sng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take place later </a:t>
            </a:r>
            <a:endParaRPr lang="en-GB" sz="3200" b="1" u="sng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820" y="224070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must soon take place (1:1)</a:t>
            </a:r>
            <a:endParaRPr lang="en-GB" sz="2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rgbClr val="FFFF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5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8336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b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490057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GB" sz="3200" b="1" u="sng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now and what </a:t>
            </a:r>
            <a:r>
              <a:rPr lang="en-GB" sz="3200" b="1" u="sng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take place later </a:t>
            </a:r>
            <a:endParaRPr lang="en-GB" sz="3200" b="1" u="sng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300" y="2069559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must soon take place (1:1)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now and what will take place later (1:19)  </a:t>
            </a:r>
            <a:endParaRPr lang="en-GB" sz="2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rgbClr val="FFFF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44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8477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b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48478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GB" sz="3200" b="1" u="sng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now and what </a:t>
            </a:r>
            <a:r>
              <a:rPr lang="en-GB" sz="3200" b="1" u="sng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take place later </a:t>
            </a:r>
            <a:endParaRPr lang="en-GB" sz="3200" b="1" u="sng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193689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must soon take place (1:1)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now and what will take place later (1:19)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must take place after this (4:1)  </a:t>
            </a:r>
            <a:endParaRPr lang="en-GB" sz="2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rgbClr val="FFFF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40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07"/>
            <a:ext cx="9144000" cy="6887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8336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b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48478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GB" sz="3200" b="1" u="sng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now and what </a:t>
            </a:r>
            <a:r>
              <a:rPr lang="en-GB" sz="3200" b="1" u="sng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take place later</a:t>
            </a:r>
            <a:endParaRPr lang="en-GB" sz="3200" b="1" u="sng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132856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must soon take place (1:1)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now and what will take place later (1:19)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must take place after this (4:1)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must soon take place (22:6)</a:t>
            </a:r>
            <a:endParaRPr lang="en-GB" sz="2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rgbClr val="FFFF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898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139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b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48478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GB" sz="3200" b="1" u="sng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now and what </a:t>
            </a:r>
            <a:r>
              <a:rPr lang="en-GB" sz="3200" b="1" u="sng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take place later </a:t>
            </a:r>
            <a:endParaRPr lang="en-GB" sz="3200" b="1" u="sng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119255"/>
            <a:ext cx="865870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27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= the world as we see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27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must happen = the new world as God wants it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27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1641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139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b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484784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GB" sz="3200" b="1" u="sng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endParaRPr lang="en-GB" sz="32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Now: Satanic trinity- see chapters 12 &amp; 13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08920"/>
            <a:ext cx="4864348" cy="34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6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139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b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508831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GB" sz="3200" b="1" u="sng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</a:t>
            </a:r>
            <a:r>
              <a:rPr lang="en-GB" sz="3200" b="1" u="sng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place </a:t>
            </a:r>
            <a:r>
              <a:rPr lang="en-GB" sz="3200" b="1" u="sng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</a:t>
            </a:r>
            <a:endParaRPr lang="en-GB" sz="32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420888"/>
            <a:ext cx="73448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 seals – chapters 6-8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 trumpets – chapters 8-11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 bowls – chapter 16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57837"/>
            <a:ext cx="937118" cy="10709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00" y="3434459"/>
            <a:ext cx="1409159" cy="1065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597539"/>
            <a:ext cx="1469031" cy="109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0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r>
              <a:rPr lang="en-GB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GB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556792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Revelation</a:t>
            </a:r>
            <a:endParaRPr lang="en-GB" sz="4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rgbClr val="FF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593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89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139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b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493483"/>
            <a:ext cx="849694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GB" sz="3200" b="1" u="sng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</a:t>
            </a:r>
            <a:r>
              <a:rPr lang="en-GB" sz="3200" b="1" u="sng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place </a:t>
            </a:r>
            <a:r>
              <a:rPr lang="en-GB" sz="3200" b="1" u="sng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</a:t>
            </a:r>
          </a:p>
          <a:p>
            <a:pPr algn="ctr"/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high points in Revelation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5556" y="2708920"/>
            <a:ext cx="7992888" cy="31085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GB" sz="2800" b="1" baseline="30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trumpet: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</a:effectLst>
              </a:rPr>
              <a:t>“</a:t>
            </a:r>
            <a:r>
              <a:rPr lang="en-GB" sz="28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</a:effectLst>
              </a:rPr>
              <a:t>The kingdom of the world has become the kingdom of our Lord and of his Christ and he will reign for ever and ever”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</a:effectLst>
              </a:rPr>
              <a:t>(11:15). </a:t>
            </a:r>
            <a:endParaRPr lang="en-GB" sz="2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rgbClr val="FFFF00"/>
                </a:glo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final judgment: </a:t>
            </a:r>
            <a:r>
              <a:rPr lang="en-GB" sz="28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“Now the dwelling of God is with men, and he will live with them. They will be his people, and God himself will be with them and be their God”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(21:3). </a:t>
            </a:r>
            <a:endParaRPr lang="en-GB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669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89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139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b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493483"/>
            <a:ext cx="849694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GB" sz="3200" b="1" u="sng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</a:t>
            </a:r>
            <a:r>
              <a:rPr lang="en-GB" sz="3200" b="1" u="sng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place </a:t>
            </a:r>
            <a:r>
              <a:rPr lang="en-GB" sz="3200" b="1" u="sng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</a:t>
            </a:r>
          </a:p>
          <a:p>
            <a:pPr algn="ctr"/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 Why must all these things happen? </a:t>
            </a:r>
          </a:p>
        </p:txBody>
      </p:sp>
    </p:spTree>
    <p:extLst>
      <p:ext uri="{BB962C8B-B14F-4D97-AF65-F5344CB8AC3E}">
        <p14:creationId xmlns:p14="http://schemas.microsoft.com/office/powerpoint/2010/main" val="642431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139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b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throne – 4:2-3a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24033"/>
            <a:ext cx="2053007" cy="293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0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139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b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throne – 4:2-3a</a:t>
            </a:r>
          </a:p>
          <a:p>
            <a:pPr marL="457200" indent="-9525">
              <a:buFont typeface="Arial" panose="020B0604020202020204" pitchFamily="34" charset="0"/>
              <a:buChar char="•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false throne and an imposter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19" y="3126452"/>
            <a:ext cx="2439653" cy="2114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2780928"/>
            <a:ext cx="4968552" cy="267765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GB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beast I saw resembled a leopard, but had feet like those of a bear and a mouth like that of a lion. The dragon gave the beast his power and his throne and great authority 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(13:2)</a:t>
            </a:r>
            <a:endParaRPr lang="en-GB" sz="28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rgbClr val="FFFF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47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139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b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throne – 4:2-3a</a:t>
            </a:r>
          </a:p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splendour of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throne</a:t>
            </a:r>
            <a:endParaRPr lang="en-GB" sz="3200" b="1" dirty="0" smtClean="0">
              <a:ln>
                <a:solidFill>
                  <a:schemeClr val="tx1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1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139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b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throne – 4:2-3a</a:t>
            </a:r>
          </a:p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splendour of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throne</a:t>
            </a:r>
          </a:p>
          <a:p>
            <a:pPr marL="895350" indent="-354013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Rainbow</a:t>
            </a:r>
          </a:p>
          <a:p>
            <a:pPr marL="447675"/>
            <a:endParaRPr lang="en-GB" sz="3200" b="1" dirty="0" smtClean="0">
              <a:ln>
                <a:solidFill>
                  <a:schemeClr val="tx1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69" y="2708920"/>
            <a:ext cx="1456015" cy="1368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5610" y="2708920"/>
            <a:ext cx="4498859" cy="310854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GB" sz="28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“Like the appearance of a rainbow in the clouds on a rainy day, so was the radiance around him. This was the appearance of the likeness of the glory of the </a:t>
            </a:r>
            <a:r>
              <a:rPr lang="en-GB" sz="2800" b="1" i="1" cap="sm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GB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Ezekiel 1:28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rgbClr val="FFFF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501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139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b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throne – 4:2-3a</a:t>
            </a:r>
          </a:p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splendour of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throne</a:t>
            </a:r>
          </a:p>
          <a:p>
            <a:pPr marL="895350" indent="-354013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Rainbow</a:t>
            </a:r>
          </a:p>
          <a:p>
            <a:pPr marL="895350" indent="-354013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 of glass</a:t>
            </a:r>
          </a:p>
          <a:p>
            <a:pPr marL="447675"/>
            <a:endParaRPr lang="en-GB" sz="3200" b="1" dirty="0" smtClean="0">
              <a:ln>
                <a:solidFill>
                  <a:schemeClr val="tx1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3645024"/>
            <a:ext cx="324036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GB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</a:effectLst>
              </a:rPr>
              <a:t>“</a:t>
            </a:r>
            <a:r>
              <a:rPr lang="en-GB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like </a:t>
            </a:r>
            <a:r>
              <a:rPr lang="en-GB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</a:effectLst>
              </a:rPr>
              <a:t>a vault, sparkling like crystal, and awesome”. </a:t>
            </a:r>
            <a:r>
              <a:rPr lang="en-GB" sz="24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</a:effectLst>
              </a:rPr>
              <a:t> </a:t>
            </a: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</a:effectLst>
              </a:rPr>
              <a:t>Ezekiel 1:22</a:t>
            </a:r>
            <a:endParaRPr lang="en-GB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rgbClr val="FFFF00"/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3645024"/>
            <a:ext cx="3672408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/>
            <a:r>
              <a:rPr lang="en-GB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</a:effectLst>
              </a:rPr>
              <a:t>“they saw the God of Israel. Under his feet was </a:t>
            </a:r>
            <a:r>
              <a:rPr lang="en-GB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like </a:t>
            </a:r>
            <a:r>
              <a:rPr lang="en-GB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</a:effectLst>
              </a:rPr>
              <a:t>a pavement made of lapis lazuli, as bright blue as the sky” 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</a:effectLst>
              </a:rPr>
              <a:t>Exodus </a:t>
            </a: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</a:effectLst>
              </a:rPr>
              <a:t>24:10</a:t>
            </a:r>
            <a:r>
              <a:rPr lang="en-GB" sz="24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</a:effectLst>
              </a:rPr>
              <a:t>.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3025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139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b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84969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throne – 4:2-3a</a:t>
            </a:r>
          </a:p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splendour of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throne</a:t>
            </a:r>
          </a:p>
          <a:p>
            <a:pPr marL="895350" indent="-354013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Rainbow</a:t>
            </a:r>
          </a:p>
          <a:p>
            <a:pPr marL="895350" indent="-354013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 of glass</a:t>
            </a:r>
          </a:p>
          <a:p>
            <a:pPr marL="895350" indent="-354013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Twenty-four thrones</a:t>
            </a:r>
          </a:p>
          <a:p>
            <a:pPr marL="447675"/>
            <a:endParaRPr lang="en-GB" sz="3200" b="1" dirty="0" smtClean="0">
              <a:ln>
                <a:solidFill>
                  <a:schemeClr val="tx1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86" y="3026817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139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b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84969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throne – 4:2-3a</a:t>
            </a:r>
          </a:p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splendour of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throne</a:t>
            </a:r>
          </a:p>
          <a:p>
            <a:pPr marL="895350" indent="-354013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Rainbow</a:t>
            </a:r>
          </a:p>
          <a:p>
            <a:pPr marL="895350" indent="-354013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 of glass</a:t>
            </a:r>
          </a:p>
          <a:p>
            <a:pPr marL="895350" indent="-354013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Twenty-four thrones</a:t>
            </a:r>
          </a:p>
          <a:p>
            <a:pPr marL="895350" indent="-354013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effects</a:t>
            </a:r>
          </a:p>
          <a:p>
            <a:pPr marL="447675"/>
            <a:endParaRPr lang="en-GB" sz="3200" b="1" dirty="0" smtClean="0">
              <a:ln>
                <a:solidFill>
                  <a:schemeClr val="tx1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86" y="3429000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6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139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b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84969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throne – 4:2-3a</a:t>
            </a:r>
          </a:p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splendour of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throne</a:t>
            </a:r>
          </a:p>
          <a:p>
            <a:pPr marL="895350" indent="-354013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Rainbow</a:t>
            </a:r>
          </a:p>
          <a:p>
            <a:pPr marL="895350" indent="-354013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 of glass</a:t>
            </a:r>
          </a:p>
          <a:p>
            <a:pPr marL="895350" indent="-354013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Twenty-four thrones</a:t>
            </a:r>
          </a:p>
          <a:p>
            <a:pPr marL="895350" indent="-354013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effects</a:t>
            </a:r>
          </a:p>
          <a:p>
            <a:pPr marL="447675"/>
            <a:endParaRPr lang="en-GB" sz="3200" b="1" dirty="0" smtClean="0">
              <a:ln>
                <a:solidFill>
                  <a:schemeClr val="tx1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293096"/>
            <a:ext cx="8640960" cy="224676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GB" sz="2000" i="1" baseline="30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“</a:t>
            </a:r>
            <a:r>
              <a:rPr lang="en-GB" sz="2000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There was </a:t>
            </a:r>
            <a:r>
              <a:rPr lang="en-GB" sz="2000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thunder and lightning, with a thick </a:t>
            </a:r>
            <a:r>
              <a:rPr lang="en-GB" sz="2000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cloud…, </a:t>
            </a:r>
            <a:r>
              <a:rPr lang="en-GB" sz="2000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and a very loud trumpet blast. Everyone in the camp trembled. </a:t>
            </a:r>
            <a:r>
              <a:rPr lang="en-GB" sz="2000" i="1" baseline="30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 </a:t>
            </a:r>
            <a:r>
              <a:rPr lang="en-GB" sz="2000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Then Moses led the people out of the camp to meet with God, and they stood at the foot of the mountain. Mount Sinai was covered with smoke, </a:t>
            </a:r>
            <a:r>
              <a:rPr lang="en-GB" sz="2000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because the Lord </a:t>
            </a:r>
            <a:r>
              <a:rPr lang="en-GB" sz="2000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 descended on it in fire. The smoke billowed up from it like smoke from a furnace, and </a:t>
            </a:r>
            <a:r>
              <a:rPr lang="en-GB" sz="2000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the whole </a:t>
            </a:r>
            <a:r>
              <a:rPr lang="en-GB" sz="2000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mountain trembled violently. As the sound of the trumpet grew louder and louder, Moses spoke and the voice of God answered </a:t>
            </a:r>
            <a:r>
              <a:rPr lang="en-GB" sz="2000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him” </a:t>
            </a:r>
            <a:r>
              <a:rPr lang="en-GB" sz="2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Exodus 19:16-19</a:t>
            </a:r>
            <a:endParaRPr lang="en-GB" sz="2000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009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r>
              <a:rPr lang="en-GB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GB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1570562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Revelation</a:t>
            </a:r>
          </a:p>
          <a:p>
            <a:pPr algn="ctr"/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theories: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Chronological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rgbClr val="FF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92896"/>
            <a:ext cx="5724128" cy="139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5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139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b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throne – 4:2-3a</a:t>
            </a:r>
          </a:p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splendour of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throne</a:t>
            </a:r>
          </a:p>
          <a:p>
            <a:pPr marL="895350" indent="-354013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Rainbow</a:t>
            </a:r>
          </a:p>
          <a:p>
            <a:pPr marL="895350" indent="-354013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 of glass</a:t>
            </a:r>
          </a:p>
          <a:p>
            <a:pPr marL="895350" indent="-354013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Twenty-four thrones</a:t>
            </a:r>
          </a:p>
          <a:p>
            <a:pPr marL="895350" indent="-354013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effects</a:t>
            </a:r>
          </a:p>
          <a:p>
            <a:pPr marL="895350" indent="-354013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the throne</a:t>
            </a:r>
          </a:p>
          <a:p>
            <a:pPr marL="447675"/>
            <a:endParaRPr lang="en-GB" sz="3200" b="1" dirty="0" smtClean="0">
              <a:ln>
                <a:solidFill>
                  <a:schemeClr val="tx1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49080"/>
            <a:ext cx="2232248" cy="167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46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139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b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throne – 4:2-3a</a:t>
            </a:r>
          </a:p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splendour of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throne</a:t>
            </a:r>
          </a:p>
          <a:p>
            <a:pPr marL="895350" indent="-354013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Rainbow</a:t>
            </a:r>
          </a:p>
          <a:p>
            <a:pPr marL="895350" indent="-354013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 of glass</a:t>
            </a:r>
          </a:p>
          <a:p>
            <a:pPr marL="895350" indent="-354013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Twenty-four thrones</a:t>
            </a:r>
          </a:p>
          <a:p>
            <a:pPr marL="895350" indent="-354013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effects</a:t>
            </a:r>
          </a:p>
          <a:p>
            <a:pPr marL="895350" indent="-354013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the throne</a:t>
            </a:r>
          </a:p>
          <a:p>
            <a:pPr marL="895350" indent="-354013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living creatures</a:t>
            </a:r>
          </a:p>
          <a:p>
            <a:pPr marL="447675"/>
            <a:endParaRPr lang="en-GB" sz="3200" b="1" dirty="0" smtClean="0">
              <a:ln>
                <a:solidFill>
                  <a:schemeClr val="tx1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67002"/>
            <a:ext cx="2193032" cy="164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23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139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b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throne – 4:2-3a</a:t>
            </a:r>
          </a:p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splendour of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throne</a:t>
            </a:r>
          </a:p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 of He who is on the Throne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GB" sz="3200" b="1" dirty="0" smtClean="0">
              <a:ln>
                <a:solidFill>
                  <a:schemeClr val="tx1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256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139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b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throne – 4:2-3a</a:t>
            </a:r>
          </a:p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splendour of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throne</a:t>
            </a:r>
          </a:p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 of He who is on the Throne</a:t>
            </a:r>
          </a:p>
          <a:p>
            <a:pPr marL="1073150" indent="-531813">
              <a:buFont typeface="Wingdings" panose="05000000000000000000" pitchFamily="2" charset="2"/>
              <a:buChar char="Ø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Cherubim	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GB" sz="3200" b="1" dirty="0" smtClean="0">
              <a:ln>
                <a:solidFill>
                  <a:schemeClr val="tx1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99" y="3293956"/>
            <a:ext cx="1603248" cy="1170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0072" y="3293956"/>
            <a:ext cx="3600400" cy="230832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GB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“Day and night they never stop saying: ‘Holy, holy, holy is the Lord God Almighty, ’who was, and is, and is to come” (v8b</a:t>
            </a:r>
            <a:r>
              <a:rPr lang="en-GB" sz="24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(See also Isaiah 6)</a:t>
            </a:r>
            <a:endParaRPr lang="en-GB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rgbClr val="FFFF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7627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139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b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849694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throne – 4:2-3a</a:t>
            </a:r>
          </a:p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splendour of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throne</a:t>
            </a:r>
          </a:p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 of He who is on the Throne</a:t>
            </a:r>
          </a:p>
          <a:p>
            <a:pPr marL="1073150" indent="-531813">
              <a:buFont typeface="Wingdings" panose="05000000000000000000" pitchFamily="2" charset="2"/>
              <a:buChar char="Ø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Cherubim</a:t>
            </a:r>
          </a:p>
          <a:p>
            <a:pPr marL="1073150" indent="-531813">
              <a:buFont typeface="Wingdings" panose="05000000000000000000" pitchFamily="2" charset="2"/>
              <a:buChar char="Ø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elders	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GB" sz="3200" b="1" dirty="0" smtClean="0">
              <a:ln>
                <a:solidFill>
                  <a:schemeClr val="tx1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471" y="3967048"/>
            <a:ext cx="8496944" cy="26776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/>
            <a:r>
              <a:rPr lang="en-GB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</a:effectLst>
              </a:rPr>
              <a:t>Whenever the living creatures give glory, honour and thanks </a:t>
            </a:r>
            <a:r>
              <a:rPr lang="en-GB" sz="24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</a:effectLst>
              </a:rPr>
              <a:t>…the </a:t>
            </a:r>
            <a:r>
              <a:rPr lang="en-GB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</a:effectLst>
              </a:rPr>
              <a:t>twenty-four elders fall down before him who sits on the throne and worship him who lives for ever and ever. They lay their crowns before the throne and say: ‘You are worthy, our Lord and God, to receive glory and honour and </a:t>
            </a:r>
            <a:r>
              <a:rPr lang="en-GB" sz="24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</a:effectLst>
              </a:rPr>
              <a:t>power for </a:t>
            </a:r>
            <a:r>
              <a:rPr lang="en-GB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00"/>
                  </a:glow>
                </a:effectLst>
              </a:rPr>
              <a:t>you created all things, and by your will they were created and have their being.’ (v.9-11)</a:t>
            </a:r>
          </a:p>
        </p:txBody>
      </p:sp>
    </p:spTree>
    <p:extLst>
      <p:ext uri="{BB962C8B-B14F-4D97-AF65-F5344CB8AC3E}">
        <p14:creationId xmlns:p14="http://schemas.microsoft.com/office/powerpoint/2010/main" val="404908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139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b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throne – 4:2-3a</a:t>
            </a:r>
          </a:p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splendour of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throne</a:t>
            </a:r>
          </a:p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 of He who is on the Throne</a:t>
            </a:r>
          </a:p>
          <a:p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5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our worship?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GB" sz="3200" b="1" dirty="0" smtClean="0">
              <a:ln>
                <a:solidFill>
                  <a:schemeClr val="tx1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6436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139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b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throne – 4:2-3a</a:t>
            </a:r>
          </a:p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splendour of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throne</a:t>
            </a:r>
          </a:p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 of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is on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Throne</a:t>
            </a:r>
          </a:p>
          <a:p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5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our worship?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5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GB" sz="3200" b="1" dirty="0" smtClean="0">
              <a:ln>
                <a:solidFill>
                  <a:schemeClr val="tx1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25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78904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5400">
                    <a:schemeClr val="accent1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worship focuses on the Real Throne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5400">
                  <a:schemeClr val="accent1">
                    <a:lumMod val="20000"/>
                    <a:lumOff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651" y="4369759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94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139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b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throne – 4:2-3a</a:t>
            </a:r>
          </a:p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splendour of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throne</a:t>
            </a:r>
          </a:p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 of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is on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Throne</a:t>
            </a:r>
          </a:p>
          <a:p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5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our worship?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GB" sz="3200" b="1" dirty="0" smtClean="0">
              <a:ln>
                <a:solidFill>
                  <a:schemeClr val="tx1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78904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5400">
                    <a:schemeClr val="accent1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worship focuses on the Real Throne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5400">
                    <a:schemeClr val="accent1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worship is corporate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5400">
                  <a:schemeClr val="accent1">
                    <a:lumMod val="20000"/>
                    <a:lumOff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25" y="443711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3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139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b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throne – 4:2-3a</a:t>
            </a:r>
          </a:p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splendour of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throne</a:t>
            </a:r>
          </a:p>
          <a:p>
            <a:pPr marL="514350" indent="-514350">
              <a:buAutoNum type="arabi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 of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is on 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Throne</a:t>
            </a:r>
          </a:p>
          <a:p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5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our worship?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GB" sz="3200" b="1" dirty="0" smtClean="0">
              <a:ln>
                <a:solidFill>
                  <a:schemeClr val="tx1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789040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5400">
                    <a:schemeClr val="accent1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worship focuses on the Real Throne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5400">
                    <a:schemeClr val="accent1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worship is corporate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5400">
                    <a:schemeClr val="accent1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worship is a response to God’s love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5400">
                  <a:schemeClr val="accent1">
                    <a:lumMod val="20000"/>
                    <a:lumOff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301208"/>
            <a:ext cx="1790839" cy="140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46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r>
              <a:rPr lang="en-GB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GB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576975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Revelation</a:t>
            </a:r>
          </a:p>
          <a:p>
            <a:pPr algn="ctr"/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theories: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Chronological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Chiasm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rgbClr val="FF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54138"/>
            <a:ext cx="44642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7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r>
              <a:rPr lang="en-GB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GB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1616313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Revelation</a:t>
            </a:r>
          </a:p>
          <a:p>
            <a:pPr algn="ctr"/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theories: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Chronological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Chiasm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Progression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rgbClr val="FF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564904"/>
            <a:ext cx="5370869" cy="316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4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r>
              <a:rPr lang="en-GB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GB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628800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Revelation</a:t>
            </a:r>
          </a:p>
          <a:p>
            <a:pPr algn="ctr"/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theories: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Chronological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Chiasm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Scenes in Drama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rgbClr val="FF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36912"/>
            <a:ext cx="2892547" cy="380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55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r>
              <a:rPr lang="en-GB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GB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1628800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Revelation</a:t>
            </a:r>
          </a:p>
          <a:p>
            <a:pPr algn="ctr"/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theories: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Chronological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Chiasm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Scenes in Drama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Sevens + interludes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rgbClr val="FF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972" y="2569809"/>
            <a:ext cx="3462498" cy="359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8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r>
              <a:rPr lang="en-GB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GB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1628800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Revelation</a:t>
            </a:r>
          </a:p>
          <a:p>
            <a:pPr algn="ctr"/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theories: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Chronological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Chiasm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Scenes in Drama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Sevens + Interludes</a:t>
            </a:r>
            <a:endParaRPr lang="en-GB" sz="20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rgbClr val="FF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Overviews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rgbClr val="FF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090" y="2492896"/>
            <a:ext cx="539839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3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Scenes</a:t>
            </a:r>
            <a:r>
              <a:rPr lang="en-GB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GB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Revelation 4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84784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2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“Had the author intended a precise chronology of the last days, he undoubtedly would have made that plain…At times John moves quickly ahead to the eternal state in order to encourage the redeemed with a vision of the bliss that awaits them. At other times he returns to the past to interpret the source of the hostility being experienced by the </a:t>
            </a:r>
            <a:r>
              <a:rPr lang="en-GB" sz="32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2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church” </a:t>
            </a: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2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H Mounce</a:t>
            </a:r>
            <a:r>
              <a:rPr lang="en-GB" sz="2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2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2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2">
                    <a:lumMod val="60000"/>
                    <a:lumOff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32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880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2554</TotalTime>
  <Words>1088</Words>
  <Application>Microsoft Office PowerPoint</Application>
  <PresentationFormat>On-screen Show (4:3)</PresentationFormat>
  <Paragraphs>195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Office Theme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  <vt:lpstr>Behind the Scenes Revelation 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Behind the Scenes</dc:title>
  <dc:creator>Colin Howells</dc:creator>
  <cp:lastModifiedBy>Colin Howells</cp:lastModifiedBy>
  <cp:revision>128</cp:revision>
  <dcterms:created xsi:type="dcterms:W3CDTF">2010-11-27T16:09:08Z</dcterms:created>
  <dcterms:modified xsi:type="dcterms:W3CDTF">2015-02-14T10:45:13Z</dcterms:modified>
</cp:coreProperties>
</file>